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sldIdLst>
    <p:sldId id="256" r:id="rId5"/>
    <p:sldId id="258" r:id="rId6"/>
    <p:sldId id="257" r:id="rId7"/>
    <p:sldId id="259" r:id="rId8"/>
    <p:sldId id="271" r:id="rId9"/>
    <p:sldId id="278" r:id="rId10"/>
    <p:sldId id="275" r:id="rId11"/>
    <p:sldId id="286" r:id="rId12"/>
    <p:sldId id="276" r:id="rId13"/>
    <p:sldId id="279" r:id="rId14"/>
    <p:sldId id="280" r:id="rId15"/>
    <p:sldId id="281" r:id="rId16"/>
    <p:sldId id="290" r:id="rId17"/>
    <p:sldId id="282" r:id="rId18"/>
    <p:sldId id="283" r:id="rId19"/>
    <p:sldId id="284" r:id="rId20"/>
    <p:sldId id="285" r:id="rId21"/>
    <p:sldId id="287" r:id="rId22"/>
    <p:sldId id="288" r:id="rId23"/>
    <p:sldId id="297" r:id="rId24"/>
    <p:sldId id="291" r:id="rId25"/>
    <p:sldId id="292" r:id="rId26"/>
    <p:sldId id="265" r:id="rId27"/>
    <p:sldId id="269" r:id="rId28"/>
    <p:sldId id="261" r:id="rId29"/>
    <p:sldId id="293" r:id="rId30"/>
    <p:sldId id="295" r:id="rId31"/>
    <p:sldId id="296" r:id="rId32"/>
    <p:sldId id="266" r:id="rId33"/>
  </p:sldIdLst>
  <p:sldSz cx="12192000" cy="6858000"/>
  <p:notesSz cx="6858000" cy="9144000"/>
  <p:embeddedFontLst>
    <p:embeddedFont>
      <p:font typeface="Arial Black" panose="020B0A04020102020204" pitchFamily="34" charset="0"/>
      <p:bold r:id="rId35"/>
    </p:embeddedFont>
    <p:embeddedFont>
      <p:font typeface="Inter" panose="020B0600000101010101" charset="0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770"/>
    <a:srgbClr val="FF6600"/>
    <a:srgbClr val="050707"/>
    <a:srgbClr val="F9E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3B3B7-AFED-4C72-AA8A-65E309B4F0F4}" v="221" dt="2020-11-01T06:02:36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83" autoAdjust="0"/>
    <p:restoredTop sz="71309" autoAdjust="0"/>
  </p:normalViewPr>
  <p:slideViewPr>
    <p:cSldViewPr snapToGrid="0">
      <p:cViewPr varScale="1">
        <p:scale>
          <a:sx n="84" d="100"/>
          <a:sy n="84" d="100"/>
        </p:scale>
        <p:origin x="108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81764-4636-4C7D-A781-71950F54A0E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34DCF-0C1A-4579-B119-B2C70C3E9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의 주제는 고객의 직업</a:t>
            </a:r>
            <a:r>
              <a:rPr lang="en-US" altLang="ko-KR" dirty="0"/>
              <a:t>, </a:t>
            </a:r>
            <a:r>
              <a:rPr lang="ko-KR" altLang="en-US" dirty="0"/>
              <a:t>대출금 여부</a:t>
            </a:r>
            <a:r>
              <a:rPr lang="en-US" altLang="ko-KR" dirty="0"/>
              <a:t>, </a:t>
            </a:r>
            <a:r>
              <a:rPr lang="ko-KR" altLang="en-US" dirty="0"/>
              <a:t>나이와 같은 여러 정보를 이용하여 고객이 정기예금을 </a:t>
            </a:r>
            <a:r>
              <a:rPr lang="ko-KR" altLang="en-US" dirty="0" err="1"/>
              <a:t>들을지에</a:t>
            </a:r>
            <a:r>
              <a:rPr lang="ko-KR" altLang="en-US" dirty="0"/>
              <a:t> 대한 여부를 결정하는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5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정확도는 가장 직관적으로 모델의 성능을 나타낼 수 있는 평가 지표입니다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하지만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여기서 고려해야하는 것이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바로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편중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(bias)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만약 우리가 예측하고자 하는 한달 동안이 특정 기후에 부합하여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비오는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날이 흔치 않다고 생각해보죠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경우에는 해당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불균형하게되므로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맑은 것을 예측하는 성능은 높지만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비가 오는 것을 예측하는 성능은 매우 낮을 수 밖에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따라서 이를 보완할 지표가 필요합니다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8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3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5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74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1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68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5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4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46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9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  </a:t>
            </a: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columns</a:t>
            </a:r>
            <a:r>
              <a:rPr lang="ko-KR" altLang="en-US" dirty="0"/>
              <a:t>과 </a:t>
            </a:r>
            <a:r>
              <a:rPr lang="en-US" altLang="ko-KR" dirty="0"/>
              <a:t>41188</a:t>
            </a:r>
            <a:r>
              <a:rPr lang="ko-KR" altLang="en-US" dirty="0"/>
              <a:t>개의 </a:t>
            </a:r>
            <a:r>
              <a:rPr lang="en-US" altLang="ko-KR" dirty="0"/>
              <a:t>row</a:t>
            </a:r>
            <a:r>
              <a:rPr lang="ko-KR" altLang="en-US" dirty="0"/>
              <a:t>로 이루어져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30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11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소득그룹과 인구증가율의 관계를 클러스터링 하는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23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0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79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0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57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73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데이터셋은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NUMERIC </a:t>
            </a:r>
            <a:r>
              <a:rPr lang="ko-KR" altLang="en-US" dirty="0"/>
              <a:t>값과 </a:t>
            </a: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CATEGORICAL </a:t>
            </a:r>
            <a:r>
              <a:rPr lang="ko-KR" altLang="en-US" dirty="0"/>
              <a:t>데이터가 적절히 섞여 있으며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Target</a:t>
            </a:r>
            <a:r>
              <a:rPr lang="ko-KR" altLang="en-US" dirty="0"/>
              <a:t>값인 </a:t>
            </a:r>
            <a:r>
              <a:rPr lang="en-US" altLang="ko-KR" dirty="0"/>
              <a:t>Y</a:t>
            </a:r>
            <a:r>
              <a:rPr lang="ko-KR" altLang="en-US" dirty="0"/>
              <a:t>값 은 카테고리 데이터에 </a:t>
            </a:r>
            <a:r>
              <a:rPr lang="ko-KR" altLang="en-US" dirty="0" err="1"/>
              <a:t>속해있으며</a:t>
            </a:r>
            <a:r>
              <a:rPr lang="en-US" altLang="ko-KR" dirty="0"/>
              <a:t>,</a:t>
            </a:r>
            <a:r>
              <a:rPr lang="ko-KR" altLang="en-US" dirty="0"/>
              <a:t> 바이너리 값을 가지고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전체 데이터에 </a:t>
            </a:r>
            <a:r>
              <a:rPr lang="en-US" altLang="ko-KR" dirty="0"/>
              <a:t>null</a:t>
            </a:r>
            <a:r>
              <a:rPr lang="ko-KR" altLang="en-US" dirty="0"/>
              <a:t>값은 없습니다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1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8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5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전체 데이터들을 오름차순으로 정렬하고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정확히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4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등분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(25%, 50%, 75%, 100%)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으로 나눕니다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여기서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값의 차이를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이라고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!! 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1.5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를 곱해서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 더하면 최댓값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값에서 빼면 최솟값으로 결정합니다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결정된 최댓값보다 크거나 최솟값보다 작은 값을 이상치 라고 간주합니다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6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0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04785-956F-40EA-A35E-4FD658ED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63721A-D2B2-425D-8DD8-19E018C1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1812A-09E6-477F-8D85-63E99022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3BEF3-2BB3-40FE-B3AE-F8C69421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467E6-3352-4D37-A2F4-13D6A630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6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857B-0A71-43AF-9D85-CDC5EFE1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B4445B-DF58-476B-A1F3-51551C72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6C77A-7BF7-49E2-93F8-26D21707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A2E97-A427-49E9-991E-265CD67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6D3B6-CDFE-47CC-A5B5-2DE0996A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1C27A-B63F-4706-B5B4-FA3CD2E03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AF6171-1BD7-4432-991B-21FEAA11C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1C0D-9D66-4E0A-8B2D-C7BA70FB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3FF34-90B4-4E43-9D64-17EF0E2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74CD2-01AE-494A-A3F1-DEA5F671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01019-EB3C-4BF9-962E-654CCB2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9B502-2B90-467D-A578-2498D5759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CD8E9-E0A9-403E-A0EC-F496CD59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D05A4-45DA-4AA9-8E7B-CEB4071C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E7B3A-12D6-4B63-A1AA-E74BDEB7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9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AB4A-C152-4582-A42E-686EE26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7500-E03B-4891-9E07-146F1CCEB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DC69E-AEE6-4916-A82A-9E73B08C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79769-5332-411F-8474-1CCA47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56CC-0986-4C32-B8FF-7C05D691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7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C3F4A-A926-4E6E-8A30-A6CEC728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E566D-273B-45C4-9ACA-3E933125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5E9FD-923E-4DD1-B4BE-96ACA99D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B1ADC-6E38-4026-A9A5-F2912449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005BB-8CFE-4348-AFFF-7F78A64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C5522-C0F1-4061-B422-76CAB917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3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FFAF-D91E-4365-BB39-04619448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60CBC-C2C3-45C4-B5F1-F64A925D9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82F23-0BF5-4CA1-ACD5-51B2F6F2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54BC8C-BA9D-48AD-A8F9-F741587AC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79255-8DDA-42C7-9C98-AA1934C4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ED9664-0251-4514-97A2-37AD8B8A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33AECE-F77E-42EE-AF08-8D0B1A8D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4FB8DD-B582-4660-A27A-4254FA15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ED5F-86E5-4524-8085-FEDE0A24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3DF383-96FF-4E05-835F-45B8287E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D97E88-AAD1-4234-BFC1-40FBEB09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3114F-78A8-444D-9A73-753728DB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8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E5313E-F72C-44DA-8AD9-FA397B29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DA864A-3AFD-4D3E-9024-7EC8AE50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3E2D4-1AE4-45CA-B585-2890D102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0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5CE7-E372-4F3F-AD17-1A740AC6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CA650-26E4-411E-885D-761BCEDC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EAF00-8177-462B-B046-98CD489A4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A6226-B413-47C4-8DDF-2BDD0166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EA63B-3AE2-46AC-8622-7AECD337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0DF633-BBB6-476E-8DE9-E22A975C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242AC-6A99-4E15-98A0-C4FFE8BA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68FEEB-2AA6-44D2-B217-5DE2C11DD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A71499-C4AE-480D-8439-F587E64C4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391E7-D1F1-4B3B-A3D4-33A3382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43385-BC37-400F-9921-2BD4A3D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EC448-6097-4346-88F2-11390A3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A7EFC-F13F-4D58-A16F-830DBDAD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ADDDE-EDE8-4D43-A803-15E4CFC8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27E5D-9B0B-4860-9D8C-0FD9FDC65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F9FF-896A-4E55-9EA7-0AF5D1CD3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BA98E-7600-413B-8082-255022FB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AF434-B9DA-4CDC-9175-1118A0CF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000" y="955675"/>
            <a:ext cx="6954999" cy="238760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</a:br>
            <a:r>
              <a:rPr lang="en-US" altLang="ko-KR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dirty="0">
              <a:solidFill>
                <a:srgbClr val="FCD77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91F1FF-1AD7-4AB0-B717-438ABB392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0445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201631513 Hwang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201635825 Oh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201635841 Lee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201835437 Kim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JinKyung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167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763943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6A133-D13C-47EE-AB1B-DE8208C7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205135"/>
            <a:ext cx="6591300" cy="353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45723-647E-4407-8C34-032C936B947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686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9774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Preparation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4D363-0635-4454-8E59-5C66AE1543DE}"/>
              </a:ext>
            </a:extLst>
          </p:cNvPr>
          <p:cNvSpPr/>
          <p:nvPr/>
        </p:nvSpPr>
        <p:spPr>
          <a:xfrm>
            <a:off x="2929971" y="1125727"/>
            <a:ext cx="6096000" cy="2236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sz="2400" b="1" dirty="0">
                <a:solidFill>
                  <a:srgbClr val="FF0000"/>
                </a:solidFill>
              </a:rPr>
              <a:t>Feature Scaling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 min-max Scaler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70BD3-14B1-4192-B36D-8B9CD132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2" y="3887747"/>
            <a:ext cx="4467225" cy="1236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27A389-0EB2-4F76-9CBC-4476CB44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754" y="2895613"/>
            <a:ext cx="4400550" cy="3286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C3CC3C-D099-47C3-9386-FF02D838014F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700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66117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8ABC22-6171-4B1E-88EC-64ED1683D4AA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7FD4F-D6D8-4083-A573-B8252EB52063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FCCC6-665A-4E35-8A6A-07524846D687}"/>
              </a:ext>
            </a:extLst>
          </p:cNvPr>
          <p:cNvSpPr txBox="1"/>
          <p:nvPr/>
        </p:nvSpPr>
        <p:spPr>
          <a:xfrm>
            <a:off x="7787639" y="17557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Evaluation Method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1BC065-5325-4D0C-883F-CD97CD2CD3AF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84D00-9530-49CD-9C01-C97AF0806D9A}"/>
              </a:ext>
            </a:extLst>
          </p:cNvPr>
          <p:cNvSpPr txBox="1"/>
          <p:nvPr/>
        </p:nvSpPr>
        <p:spPr>
          <a:xfrm>
            <a:off x="1890602" y="2476285"/>
            <a:ext cx="2627086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SVM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86224-43CB-4081-A511-7F51254EC0DE}"/>
              </a:ext>
            </a:extLst>
          </p:cNvPr>
          <p:cNvSpPr txBox="1"/>
          <p:nvPr/>
        </p:nvSpPr>
        <p:spPr>
          <a:xfrm>
            <a:off x="8185151" y="2517617"/>
            <a:ext cx="7119256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Accuracy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Mean Square Error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F1 Score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Precision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Recall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751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4839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8014-A133-4464-A26F-95717A862D0C}"/>
              </a:ext>
            </a:extLst>
          </p:cNvPr>
          <p:cNvSpPr txBox="1"/>
          <p:nvPr/>
        </p:nvSpPr>
        <p:spPr>
          <a:xfrm>
            <a:off x="4978400" y="2050775"/>
            <a:ext cx="2801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2"/>
                </a:solidFill>
              </a:rPr>
              <a:t>Training Setting</a:t>
            </a:r>
            <a:endParaRPr lang="ko-KR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44030A-DB14-42F0-8A37-D8514D4A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32" y="2892485"/>
            <a:ext cx="5199815" cy="1628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C9F8FD-9AD1-4AAD-A654-C819628CE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12" y="2829332"/>
            <a:ext cx="4358142" cy="1753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1672BD-0400-4FF5-BCCD-0E03A9FCB5D6}"/>
              </a:ext>
            </a:extLst>
          </p:cNvPr>
          <p:cNvSpPr txBox="1"/>
          <p:nvPr/>
        </p:nvSpPr>
        <p:spPr>
          <a:xfrm>
            <a:off x="1107081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Training data and test data were divided into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20% ratios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CDF77-F2A9-4F1D-8C37-72E7FC815201}"/>
              </a:ext>
            </a:extLst>
          </p:cNvPr>
          <p:cNvSpPr txBox="1"/>
          <p:nvPr/>
        </p:nvSpPr>
        <p:spPr>
          <a:xfrm>
            <a:off x="7293824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The optimal parameters were found using 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</a:rPr>
              <a:t>GridSearchCV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9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25320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2F781-84C0-452A-87CB-88CDA09A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7" y="2202265"/>
            <a:ext cx="4075397" cy="444527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2251DD2-43CE-4ADD-9A78-707C45379111}"/>
              </a:ext>
            </a:extLst>
          </p:cNvPr>
          <p:cNvGrpSpPr/>
          <p:nvPr/>
        </p:nvGrpSpPr>
        <p:grpSpPr>
          <a:xfrm>
            <a:off x="6898078" y="2160876"/>
            <a:ext cx="4069815" cy="4486668"/>
            <a:chOff x="6268902" y="1803202"/>
            <a:chExt cx="4514785" cy="55098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4359B1-42E1-424A-A46F-DA81440A8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07" b="91677"/>
            <a:stretch/>
          </p:blipFill>
          <p:spPr>
            <a:xfrm>
              <a:off x="6268902" y="1803202"/>
              <a:ext cx="4514785" cy="5707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E6CA09-C53C-41F2-9CDB-6F42DC0B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81" r="51907"/>
            <a:stretch/>
          </p:blipFill>
          <p:spPr>
            <a:xfrm>
              <a:off x="6268902" y="2374001"/>
              <a:ext cx="4514785" cy="493905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6898078" y="16931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classification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496457" y="59944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66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02348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F6429-E83C-4306-8866-6F0D4E7F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8" y="2202055"/>
            <a:ext cx="3867304" cy="44164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8B2C94-024D-40FA-8D38-9C6726E1F158}"/>
              </a:ext>
            </a:extLst>
          </p:cNvPr>
          <p:cNvGrpSpPr/>
          <p:nvPr/>
        </p:nvGrpSpPr>
        <p:grpSpPr>
          <a:xfrm>
            <a:off x="7003898" y="2202054"/>
            <a:ext cx="3867302" cy="4416459"/>
            <a:chOff x="6396505" y="1755781"/>
            <a:chExt cx="3686176" cy="41148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8231E48-DF56-402A-B088-81B8FF6AC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506" y="1755781"/>
              <a:ext cx="3686175" cy="4095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81808B-C877-4D21-B6D1-C39426E41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6505" y="2165356"/>
              <a:ext cx="3686175" cy="370522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3F9380C-7325-4F75-B41C-7DF6C9DB4A77}"/>
              </a:ext>
            </a:extLst>
          </p:cNvPr>
          <p:cNvCxnSpPr>
            <a:cxnSpLocks/>
          </p:cNvCxnSpPr>
          <p:nvPr/>
        </p:nvCxnSpPr>
        <p:spPr>
          <a:xfrm>
            <a:off x="2452914" y="58928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7F5CE01-23B6-40C9-8AD0-A05F0125C091}"/>
              </a:ext>
            </a:extLst>
          </p:cNvPr>
          <p:cNvCxnSpPr>
            <a:cxnSpLocks/>
          </p:cNvCxnSpPr>
          <p:nvPr/>
        </p:nvCxnSpPr>
        <p:spPr>
          <a:xfrm>
            <a:off x="8280400" y="6016172"/>
            <a:ext cx="1095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9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81628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5202522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D40C2E6-0737-4659-A7A1-0516CF9A4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" b="18301"/>
          <a:stretch/>
        </p:blipFill>
        <p:spPr>
          <a:xfrm>
            <a:off x="3301741" y="2791721"/>
            <a:ext cx="5588517" cy="20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08060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6C2D6-A377-4AC5-8E26-B9EFE03CCA7E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D97EF-E63D-431C-9CCC-DC07BF80983E}"/>
              </a:ext>
            </a:extLst>
          </p:cNvPr>
          <p:cNvSpPr txBox="1"/>
          <p:nvPr/>
        </p:nvSpPr>
        <p:spPr>
          <a:xfrm>
            <a:off x="1703244" y="2266219"/>
            <a:ext cx="74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Evaluation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8C18F-F24D-44CB-8C60-E0535EEFE288}"/>
              </a:ext>
            </a:extLst>
          </p:cNvPr>
          <p:cNvSpPr txBox="1"/>
          <p:nvPr/>
        </p:nvSpPr>
        <p:spPr>
          <a:xfrm>
            <a:off x="854533" y="2753029"/>
            <a:ext cx="741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is a difference in the ratio of target data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5C246C-4E06-4F0E-892E-AD8C67F8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98" y="3507469"/>
            <a:ext cx="4115628" cy="20736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1BCDC6-FB5E-4C46-8FF2-25183BF44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939" y="2413676"/>
            <a:ext cx="3871089" cy="358842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28F17D6-D9C9-44DF-8D1E-1B0488742368}"/>
              </a:ext>
            </a:extLst>
          </p:cNvPr>
          <p:cNvSpPr/>
          <p:nvPr/>
        </p:nvSpPr>
        <p:spPr>
          <a:xfrm>
            <a:off x="1181100" y="5077312"/>
            <a:ext cx="1428750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831D88-42AD-4669-9869-36A426B5050F}"/>
              </a:ext>
            </a:extLst>
          </p:cNvPr>
          <p:cNvSpPr/>
          <p:nvPr/>
        </p:nvSpPr>
        <p:spPr>
          <a:xfrm>
            <a:off x="6992939" y="5545388"/>
            <a:ext cx="1817686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7DADCF-3B27-4285-AFD7-A56E0819E0A2}"/>
              </a:ext>
            </a:extLst>
          </p:cNvPr>
          <p:cNvSpPr/>
          <p:nvPr/>
        </p:nvSpPr>
        <p:spPr>
          <a:xfrm>
            <a:off x="5717449" y="4319344"/>
            <a:ext cx="885372" cy="44994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51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032517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7489642" y="16999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0058BF-6665-4794-9C3D-AE238C132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4" y="2160875"/>
            <a:ext cx="4210638" cy="448666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531140" y="5965374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2343008-AA3D-4B64-9068-86629030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77" y="2160875"/>
            <a:ext cx="4210638" cy="448666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DA01626-6D14-4B94-862E-5674C162369C}"/>
              </a:ext>
            </a:extLst>
          </p:cNvPr>
          <p:cNvCxnSpPr>
            <a:cxnSpLocks/>
          </p:cNvCxnSpPr>
          <p:nvPr/>
        </p:nvCxnSpPr>
        <p:spPr>
          <a:xfrm>
            <a:off x="8180609" y="6008916"/>
            <a:ext cx="977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8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27925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1451ED-2FE5-4949-BEC4-DD1D2B5A4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5"/>
          <a:stretch/>
        </p:blipFill>
        <p:spPr>
          <a:xfrm>
            <a:off x="1341499" y="2191021"/>
            <a:ext cx="3968470" cy="4416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8083A2-40EB-4ECF-A5C0-DC6D2211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20"/>
          <a:stretch/>
        </p:blipFill>
        <p:spPr>
          <a:xfrm>
            <a:off x="7047874" y="2206785"/>
            <a:ext cx="3968469" cy="441172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AE63B3-2BCE-4DFD-9DF6-CB8649FE7142}"/>
              </a:ext>
            </a:extLst>
          </p:cNvPr>
          <p:cNvCxnSpPr>
            <a:cxnSpLocks/>
          </p:cNvCxnSpPr>
          <p:nvPr/>
        </p:nvCxnSpPr>
        <p:spPr>
          <a:xfrm>
            <a:off x="2603711" y="5878289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C45D1F5-D764-4BCC-9143-590F2C56CF47}"/>
              </a:ext>
            </a:extLst>
          </p:cNvPr>
          <p:cNvCxnSpPr>
            <a:cxnSpLocks/>
          </p:cNvCxnSpPr>
          <p:nvPr/>
        </p:nvCxnSpPr>
        <p:spPr>
          <a:xfrm>
            <a:off x="8307826" y="5921834"/>
            <a:ext cx="11700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6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A1D1C-05B5-44CF-A2B0-D7FCF1C03121}"/>
              </a:ext>
            </a:extLst>
          </p:cNvPr>
          <p:cNvSpPr txBox="1"/>
          <p:nvPr/>
        </p:nvSpPr>
        <p:spPr>
          <a:xfrm>
            <a:off x="7085758" y="1437351"/>
            <a:ext cx="259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INDEX</a:t>
            </a:r>
            <a:endParaRPr lang="ko-KR" altLang="en-US" sz="2000" b="1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BAAEA-FB60-4A14-8430-DA3BB3E68CC7}"/>
              </a:ext>
            </a:extLst>
          </p:cNvPr>
          <p:cNvSpPr txBox="1"/>
          <p:nvPr/>
        </p:nvSpPr>
        <p:spPr>
          <a:xfrm>
            <a:off x="7274413" y="250328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01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46398-B76B-42AB-A91E-04759A737CD3}"/>
              </a:ext>
            </a:extLst>
          </p:cNvPr>
          <p:cNvSpPr txBox="1"/>
          <p:nvPr/>
        </p:nvSpPr>
        <p:spPr>
          <a:xfrm>
            <a:off x="7270025" y="304822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02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CCC48-D620-4831-AC32-5D6584A4605C}"/>
              </a:ext>
            </a:extLst>
          </p:cNvPr>
          <p:cNvSpPr txBox="1"/>
          <p:nvPr/>
        </p:nvSpPr>
        <p:spPr>
          <a:xfrm>
            <a:off x="7270025" y="359673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03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86E77-102F-4870-9D51-D5AEDADBEDF0}"/>
              </a:ext>
            </a:extLst>
          </p:cNvPr>
          <p:cNvSpPr txBox="1"/>
          <p:nvPr/>
        </p:nvSpPr>
        <p:spPr>
          <a:xfrm>
            <a:off x="7270025" y="415444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04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520B79-AAB9-4BD3-BD74-AB00D69BF507}"/>
              </a:ext>
            </a:extLst>
          </p:cNvPr>
          <p:cNvSpPr txBox="1"/>
          <p:nvPr/>
        </p:nvSpPr>
        <p:spPr>
          <a:xfrm>
            <a:off x="7255252" y="4721197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05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BE5E7-B02D-4CBE-9CF3-FD756EE1A414}"/>
              </a:ext>
            </a:extLst>
          </p:cNvPr>
          <p:cNvSpPr txBox="1"/>
          <p:nvPr/>
        </p:nvSpPr>
        <p:spPr>
          <a:xfrm>
            <a:off x="8300911" y="2506858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BCE0E-2CE3-4F4E-8A76-2825DA4A7DE8}"/>
              </a:ext>
            </a:extLst>
          </p:cNvPr>
          <p:cNvSpPr txBox="1"/>
          <p:nvPr/>
        </p:nvSpPr>
        <p:spPr>
          <a:xfrm>
            <a:off x="8300911" y="305274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71389C-60AF-4DCD-98EA-E01E008F279F}"/>
              </a:ext>
            </a:extLst>
          </p:cNvPr>
          <p:cNvSpPr txBox="1"/>
          <p:nvPr/>
        </p:nvSpPr>
        <p:spPr>
          <a:xfrm>
            <a:off x="8300911" y="360585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irbnb Cereal App Extra" panose="020B0802020203020204" pitchFamily="34" charset="-18"/>
              </a:rPr>
              <a:t>Data Preprocessing </a:t>
            </a:r>
            <a:endParaRPr lang="ko-KR" altLang="en-US" sz="2400" b="1" dirty="0">
              <a:solidFill>
                <a:schemeClr val="bg1"/>
              </a:solidFill>
              <a:cs typeface="Airbnb Cereal App Extra" panose="020B0802020203020204" pitchFamily="34" charset="-1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BC8C6-30C5-4405-86F7-43329DA82E69}"/>
              </a:ext>
            </a:extLst>
          </p:cNvPr>
          <p:cNvSpPr txBox="1"/>
          <p:nvPr/>
        </p:nvSpPr>
        <p:spPr>
          <a:xfrm>
            <a:off x="8300911" y="415896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+mj-ea"/>
              </a:rPr>
              <a:t>Training &amp; Evaluation</a:t>
            </a:r>
            <a:endParaRPr lang="ko-KR" altLang="en-US" sz="2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7D30F-8BD9-4C1F-840B-2057DB489688}"/>
              </a:ext>
            </a:extLst>
          </p:cNvPr>
          <p:cNvSpPr txBox="1"/>
          <p:nvPr/>
        </p:nvSpPr>
        <p:spPr>
          <a:xfrm>
            <a:off x="8300911" y="4725720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</a:rPr>
              <a:t>Conclusion</a:t>
            </a:r>
            <a:endParaRPr lang="ko-KR" altLang="en-US" sz="2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C0DC09-3FF5-416F-938B-D2130DBD1F18}"/>
              </a:ext>
            </a:extLst>
          </p:cNvPr>
          <p:cNvSpPr/>
          <p:nvPr/>
        </p:nvSpPr>
        <p:spPr>
          <a:xfrm>
            <a:off x="6736572" y="1758166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81628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5202522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37E0C47-DA73-4310-A4E1-2B868223C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90" y="2725604"/>
            <a:ext cx="5672440" cy="21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F8569-C065-443F-B8AC-5638A4AFF6C1}"/>
              </a:ext>
            </a:extLst>
          </p:cNvPr>
          <p:cNvSpPr txBox="1"/>
          <p:nvPr/>
        </p:nvSpPr>
        <p:spPr>
          <a:xfrm>
            <a:off x="1468684" y="4482936"/>
            <a:ext cx="96648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정확도 평가지표에 속지 말자 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모델을 적용하고자 하는 시나리오에 따라 다양한 평가지표 분석해야 하며 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더 나아가 데이터의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label 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의 비율 또한 매우 중요하다는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insight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를 얻을 수 있었다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. </a:t>
            </a:r>
          </a:p>
          <a:p>
            <a:pPr algn="ctr"/>
            <a:endParaRPr kumimoji="1" lang="en-US" altLang="ko-KR" sz="20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023559-D512-47E8-83F1-3EF05E989992}"/>
              </a:ext>
            </a:extLst>
          </p:cNvPr>
          <p:cNvCxnSpPr/>
          <p:nvPr/>
        </p:nvCxnSpPr>
        <p:spPr>
          <a:xfrm>
            <a:off x="595830" y="4155252"/>
            <a:ext cx="111940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8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27" y="2965610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Clustering </a:t>
            </a:r>
            <a:endParaRPr lang="ko-KR" altLang="en-US" sz="5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608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5190688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5900E-730F-4A63-AEFA-65D809E63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25" y="1366033"/>
            <a:ext cx="3478354" cy="347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8943-0043-450F-916C-2D4E6998EC2A}"/>
              </a:ext>
            </a:extLst>
          </p:cNvPr>
          <p:cNvSpPr txBox="1"/>
          <p:nvPr/>
        </p:nvSpPr>
        <p:spPr>
          <a:xfrm>
            <a:off x="2039696" y="5200991"/>
            <a:ext cx="8112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  <a:t>The clustering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</a:br>
            <a:r>
              <a:rPr lang="en-US" altLang="ko-K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cluster the relationship between income groups and population growth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C0121-C8BC-421F-AEF4-9643069DBB2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7561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BF61A-F627-4708-8689-C8108FFCD435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D242E-DBEF-4ABD-9A36-751F81033A5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FDBE0-59D9-437D-B68A-0D79A30DA759}"/>
              </a:ext>
            </a:extLst>
          </p:cNvPr>
          <p:cNvSpPr txBox="1"/>
          <p:nvPr/>
        </p:nvSpPr>
        <p:spPr>
          <a:xfrm>
            <a:off x="1474382" y="1925804"/>
            <a:ext cx="92432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Indicators.csv 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 Country code &amp; 2014 Population growth 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Country.csv  Country code &amp; </a:t>
            </a:r>
            <a:r>
              <a:rPr lang="en-US" altLang="ko-KR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InComeGroup</a:t>
            </a:r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BFD9F6-E6D6-49E6-97AC-AFCDE2EC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3" y="3443865"/>
            <a:ext cx="6970491" cy="1459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63EA5A-04E6-4741-BBD1-E49AF192CB49}"/>
              </a:ext>
            </a:extLst>
          </p:cNvPr>
          <p:cNvSpPr txBox="1"/>
          <p:nvPr/>
        </p:nvSpPr>
        <p:spPr>
          <a:xfrm>
            <a:off x="4063999" y="5172630"/>
            <a:ext cx="406400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Shape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214 (Number of country) * 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4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685" y="2223630"/>
            <a:ext cx="8088087" cy="926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4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Label Encoding 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to Categorical data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algn="l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C75742-58A8-4E60-94E1-B6F1EAB6F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80" y="2963183"/>
            <a:ext cx="4196670" cy="3209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6AA7AF-3944-412C-B753-A0EFC654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728" y="3878349"/>
            <a:ext cx="4751990" cy="11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727" y="1787364"/>
            <a:ext cx="6520544" cy="18121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Use 3 Machine Learning  Algorithms 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K Means, DBSCAN, EM</a:t>
            </a: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BA8DD5-73B8-4478-9DEE-2FF8D10E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8" y="3212973"/>
            <a:ext cx="3707321" cy="2732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22F192-29EB-4296-83DB-4CA466EE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51" y="3240978"/>
            <a:ext cx="3533775" cy="2704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7E8496-D66D-4FAD-8B25-3F5BD823E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06" y="3240978"/>
            <a:ext cx="3403975" cy="27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Result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4612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275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5" y="1958666"/>
            <a:ext cx="7643207" cy="2940668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Thank </a:t>
            </a:r>
            <a:b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</a:br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You</a:t>
            </a:r>
            <a:endParaRPr lang="ko-KR" altLang="en-US" sz="72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97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447524" cy="92678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8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84F3F-2D2E-4AC3-A969-F79A2861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3" y="2230829"/>
            <a:ext cx="2137086" cy="21370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83EC-D44E-46CE-B125-8A12C3A5579F}"/>
              </a:ext>
            </a:extLst>
          </p:cNvPr>
          <p:cNvSpPr txBox="1"/>
          <p:nvPr/>
        </p:nvSpPr>
        <p:spPr>
          <a:xfrm>
            <a:off x="3502752" y="4872442"/>
            <a:ext cx="5186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classification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to predict if the 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will subscribe a term deposit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891249-2121-40FB-86A7-F308EE25C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1" y="2230829"/>
            <a:ext cx="2137086" cy="2137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B64E0C-BEBA-460D-B898-EE53844FBC4F}"/>
              </a:ext>
            </a:extLst>
          </p:cNvPr>
          <p:cNvSpPr txBox="1"/>
          <p:nvPr/>
        </p:nvSpPr>
        <p:spPr>
          <a:xfrm>
            <a:off x="5479408" y="3198167"/>
            <a:ext cx="123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OR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8102C102-6078-4574-B261-220FD804EB6B}"/>
              </a:ext>
            </a:extLst>
          </p:cNvPr>
          <p:cNvSpPr/>
          <p:nvPr/>
        </p:nvSpPr>
        <p:spPr>
          <a:xfrm rot="18862212">
            <a:off x="7155103" y="2292841"/>
            <a:ext cx="2137086" cy="2137086"/>
          </a:xfrm>
          <a:prstGeom prst="plus">
            <a:avLst>
              <a:gd name="adj" fmla="val 450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1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60309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342495" y="5569567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https://www.kaggle.com/henriqueyamahata/bank-marketing?select=bank-additional-full.csv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CFF7C-84C9-424C-8F9F-EE16BC8FA247}"/>
              </a:ext>
            </a:extLst>
          </p:cNvPr>
          <p:cNvSpPr txBox="1"/>
          <p:nvPr/>
        </p:nvSpPr>
        <p:spPr>
          <a:xfrm>
            <a:off x="7508406" y="2381942"/>
            <a:ext cx="44363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File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bank-additional-full.csv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Size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21 Columns,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41188 Rows</a:t>
            </a:r>
          </a:p>
          <a:p>
            <a:br>
              <a:rPr lang="en-US" altLang="ko-KR" sz="2400" dirty="0">
                <a:solidFill>
                  <a:schemeClr val="bg1"/>
                </a:solidFill>
              </a:rPr>
            </a:b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D5132-54D6-4545-9D4F-6A43E025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95" y="2005632"/>
            <a:ext cx="5954637" cy="301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CFF44-78B8-42CA-80B6-3FA7568AAECE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77426-1776-481B-88C3-D9E51ED7491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760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90B9-FB84-41EF-84CA-3D5B52F49993}"/>
              </a:ext>
            </a:extLst>
          </p:cNvPr>
          <p:cNvSpPr txBox="1"/>
          <p:nvPr/>
        </p:nvSpPr>
        <p:spPr>
          <a:xfrm>
            <a:off x="3586896" y="5585449"/>
            <a:ext cx="7119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“There is 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no null value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in the data”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A95F14-F054-4056-B5BC-908D4AB1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13" y="6063215"/>
            <a:ext cx="4132668" cy="582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9C283-950B-4181-A20A-CA45182A3BDA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44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491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Classification: Data selection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D6643-2187-44C1-A931-46EAA7664B00}"/>
              </a:ext>
            </a:extLst>
          </p:cNvPr>
          <p:cNvSpPr txBox="1"/>
          <p:nvPr/>
        </p:nvSpPr>
        <p:spPr>
          <a:xfrm>
            <a:off x="4467688" y="5945776"/>
            <a:ext cx="8168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We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chose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12 </a:t>
            </a:r>
            <a:r>
              <a:rPr lang="ko-KR" altLang="en-US" sz="2400" b="1" dirty="0" err="1">
                <a:solidFill>
                  <a:srgbClr val="FF0000"/>
                </a:solidFill>
              </a:rPr>
              <a:t>features</a:t>
            </a:r>
            <a:r>
              <a:rPr lang="en-US" altLang="ko-KR" sz="2400" b="1" dirty="0">
                <a:solidFill>
                  <a:srgbClr val="FF0000"/>
                </a:solidFill>
              </a:rPr>
              <a:t>”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3DABE-F9FD-4E29-8E4C-462A6B21D4E7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320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5656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Correlation heatmap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8E8297-85D4-46F8-8431-CFBAF600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29" y="1699210"/>
            <a:ext cx="5287142" cy="4662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70FA1-BAF6-4530-A40E-25FAF485F6C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9760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5550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6EBDFE-0C19-4458-AD3F-6319D6A9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36" y="2811462"/>
            <a:ext cx="5526292" cy="2245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DF5F71-73A1-4555-AE14-F90A6E20187B}"/>
              </a:ext>
            </a:extLst>
          </p:cNvPr>
          <p:cNvSpPr txBox="1"/>
          <p:nvPr/>
        </p:nvSpPr>
        <p:spPr>
          <a:xfrm>
            <a:off x="3644982" y="5310351"/>
            <a:ext cx="585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Rows: 41188, Columns: 13 </a:t>
            </a: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		 </a:t>
            </a:r>
            <a:r>
              <a:rPr lang="en-US" altLang="ko-KR" dirty="0">
                <a:solidFill>
                  <a:schemeClr val="bg1"/>
                </a:solidFill>
              </a:rPr>
              <a:t>Rows: 41188, </a:t>
            </a:r>
            <a:r>
              <a:rPr lang="en-US" altLang="ko-KR" b="1" dirty="0">
                <a:solidFill>
                  <a:schemeClr val="accent2"/>
                </a:solidFill>
              </a:rPr>
              <a:t>Columns: 40 </a:t>
            </a:r>
          </a:p>
          <a:p>
            <a:endParaRPr lang="en-US" altLang="ko-K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43E22-F162-4E9B-B266-4B8BC9E21A95}"/>
              </a:ext>
            </a:extLst>
          </p:cNvPr>
          <p:cNvSpPr txBox="1"/>
          <p:nvPr/>
        </p:nvSpPr>
        <p:spPr>
          <a:xfrm>
            <a:off x="2612563" y="2126857"/>
            <a:ext cx="79195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2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One Hot Encoding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to Categorical data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2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74769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F50D9-AAFA-48FC-B819-CED25297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0" y="2195263"/>
            <a:ext cx="6747699" cy="354523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39E667-0878-4231-9A8C-7F1509D6498D}"/>
              </a:ext>
            </a:extLst>
          </p:cNvPr>
          <p:cNvSpPr/>
          <p:nvPr/>
        </p:nvSpPr>
        <p:spPr>
          <a:xfrm>
            <a:off x="1154090" y="2421958"/>
            <a:ext cx="297180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BD0023-EC3C-4FC9-A465-73A601B9899F}"/>
              </a:ext>
            </a:extLst>
          </p:cNvPr>
          <p:cNvSpPr/>
          <p:nvPr/>
        </p:nvSpPr>
        <p:spPr>
          <a:xfrm>
            <a:off x="3257210" y="2319088"/>
            <a:ext cx="297180" cy="379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CF57CA-1965-4FF6-9CE5-5AAC8EACD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832" y="2993458"/>
            <a:ext cx="4289416" cy="2025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542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67F5762E47F904CB0D2A5ADCDE74FC1" ma:contentTypeVersion="10" ma:contentTypeDescription="새 문서를 만듭니다." ma:contentTypeScope="" ma:versionID="da242756db62def84f45a6f0037f3d2d">
  <xsd:schema xmlns:xsd="http://www.w3.org/2001/XMLSchema" xmlns:xs="http://www.w3.org/2001/XMLSchema" xmlns:p="http://schemas.microsoft.com/office/2006/metadata/properties" xmlns:ns3="72ab90e3-9b34-48bb-b4a2-7576dffe3912" targetNamespace="http://schemas.microsoft.com/office/2006/metadata/properties" ma:root="true" ma:fieldsID="27f54fa0da6b08a726360b6eea53a8a8" ns3:_="">
    <xsd:import namespace="72ab90e3-9b34-48bb-b4a2-7576dffe39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b90e3-9b34-48bb-b4a2-7576dffe39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5E77DB-5BCE-4D1A-913C-B9CBD443719E}">
  <ds:schemaRefs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72ab90e3-9b34-48bb-b4a2-7576dffe3912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06335BA-4AD6-4365-B70B-DDDBA8B59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ab90e3-9b34-48bb-b4a2-7576dffe39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95D75E-F54E-495F-8B47-534F303AB5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829</Words>
  <Application>Microsoft Office PowerPoint</Application>
  <PresentationFormat>와이드스크린</PresentationFormat>
  <Paragraphs>239</Paragraphs>
  <Slides>29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Inter</vt:lpstr>
      <vt:lpstr>Arial Black</vt:lpstr>
      <vt:lpstr>Office 테마</vt:lpstr>
      <vt:lpstr>Term Project  Final</vt:lpstr>
      <vt:lpstr>PowerPoint 프레젠테이션</vt:lpstr>
      <vt:lpstr>Concept of project</vt:lpstr>
      <vt:lpstr>Dataset description</vt:lpstr>
      <vt:lpstr>Dataset</vt:lpstr>
      <vt:lpstr>Dataset</vt:lpstr>
      <vt:lpstr>Dataset</vt:lpstr>
      <vt:lpstr>Data Preprocessing</vt:lpstr>
      <vt:lpstr>Data Preprocessing</vt:lpstr>
      <vt:lpstr>Data Preprocessing</vt:lpstr>
      <vt:lpstr>Data Preprocessing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Conclusion</vt:lpstr>
      <vt:lpstr>Clustering </vt:lpstr>
      <vt:lpstr>Concept of project</vt:lpstr>
      <vt:lpstr>Dataset</vt:lpstr>
      <vt:lpstr>Data Preprocessing</vt:lpstr>
      <vt:lpstr>Training</vt:lpstr>
      <vt:lpstr>Result</vt:lpstr>
      <vt:lpstr>Conclusion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오성원</dc:creator>
  <cp:lastModifiedBy>user</cp:lastModifiedBy>
  <cp:revision>102</cp:revision>
  <dcterms:created xsi:type="dcterms:W3CDTF">2020-10-29T14:25:17Z</dcterms:created>
  <dcterms:modified xsi:type="dcterms:W3CDTF">2020-12-01T09:16:34Z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0x010100967F5762E47F904CB0D2A5ADCDE74FC1</vt:lpwstr>
  </property>
</Properties>
</file>